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1/21/2019</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1/21/2019</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1/21/2019</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1/21/2019</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dirty="0"/>
              <a:t>آنچه باید دربارۀ سرطان معده بدانید</a:t>
            </a:r>
          </a:p>
        </p:txBody>
      </p:sp>
      <p:sp>
        <p:nvSpPr>
          <p:cNvPr id="3" name="Subtitle 2"/>
          <p:cNvSpPr>
            <a:spLocks noGrp="1"/>
          </p:cNvSpPr>
          <p:nvPr>
            <p:ph type="subTitle" idx="1"/>
          </p:nvPr>
        </p:nvSpPr>
        <p:spPr/>
        <p:txBody>
          <a:bodyPr/>
          <a:lstStyle/>
          <a:p>
            <a:r>
              <a:rPr lang="fa-IR" dirty="0" smtClean="0"/>
              <a:t>نیر صادقپور</a:t>
            </a:r>
          </a:p>
          <a:p>
            <a:r>
              <a:rPr lang="fa-IR" dirty="0" smtClean="0"/>
              <a:t>کارشناس سرطان</a:t>
            </a:r>
            <a:endParaRPr lang="fa-IR" dirty="0"/>
          </a:p>
        </p:txBody>
      </p:sp>
    </p:spTree>
    <p:extLst>
      <p:ext uri="{BB962C8B-B14F-4D97-AF65-F5344CB8AC3E}">
        <p14:creationId xmlns:p14="http://schemas.microsoft.com/office/powerpoint/2010/main" val="75918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سابقه خانوادگي سرطان معده: افراديكه خويشاوندان درجه اول آنها به سرطان معده مبتلا بوده‌اند نيز بيشتر در معرض ابتلا به اين بيماري قرار دارند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جراحي قبلي روي معده: سرطان معده در افراديكه بخشي از معده آنها به دليل بيماري‌هاي غير سرطان نظير زخم معده برداشته شده باشد بيشتر است</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گاستريت آتروفيك : كه در خلال اين بيماري جدار داخلي معده دچار تحليل مي‌گردد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كاهش اسيديته معده و تماس طولاني با داروهايي كه ترشح اسيد معده را مي‌كاهند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218761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p>
            <a:r>
              <a:rPr lang="fa-IR" sz="2000" dirty="0">
                <a:solidFill>
                  <a:schemeClr val="dk1"/>
                </a:solidFill>
                <a:cs typeface="B Titr" pitchFamily="2" charset="-78"/>
              </a:rPr>
              <a:t>علايم و نشانه‌هاي سرطان معده</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سوء هاضمه يا يك احساس سوزش در </a:t>
            </a:r>
            <a:r>
              <a:rPr lang="fa-IR" sz="2000" dirty="0" smtClean="0">
                <a:solidFill>
                  <a:schemeClr val="dk1"/>
                </a:solidFill>
                <a:cs typeface="B Titr" pitchFamily="2" charset="-78"/>
              </a:rPr>
              <a:t>معده</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آروغ </a:t>
            </a:r>
            <a:r>
              <a:rPr lang="fa-IR" sz="2000" dirty="0" smtClean="0">
                <a:solidFill>
                  <a:schemeClr val="dk1"/>
                </a:solidFill>
                <a:cs typeface="B Titr" pitchFamily="2" charset="-78"/>
              </a:rPr>
              <a:t>زدن</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حالت تهوع و </a:t>
            </a:r>
            <a:r>
              <a:rPr lang="fa-IR" sz="2000" dirty="0" smtClean="0">
                <a:solidFill>
                  <a:schemeClr val="dk1"/>
                </a:solidFill>
                <a:cs typeface="B Titr" pitchFamily="2" charset="-78"/>
              </a:rPr>
              <a:t>استفراغ</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نفخ معده بعد از </a:t>
            </a:r>
            <a:r>
              <a:rPr lang="fa-IR" sz="2000" dirty="0" smtClean="0">
                <a:solidFill>
                  <a:schemeClr val="dk1"/>
                </a:solidFill>
                <a:cs typeface="B Titr" pitchFamily="2" charset="-78"/>
              </a:rPr>
              <a:t>غذا</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كاهش وزن غيرقابل </a:t>
            </a:r>
            <a:r>
              <a:rPr lang="fa-IR" sz="2000" dirty="0" smtClean="0">
                <a:solidFill>
                  <a:schemeClr val="dk1"/>
                </a:solidFill>
                <a:cs typeface="B Titr" pitchFamily="2" charset="-78"/>
              </a:rPr>
              <a:t>توجيه</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احساس درد يا ناراحتي در </a:t>
            </a:r>
            <a:r>
              <a:rPr lang="fa-IR" sz="2000" dirty="0" smtClean="0">
                <a:solidFill>
                  <a:schemeClr val="dk1"/>
                </a:solidFill>
                <a:cs typeface="B Titr" pitchFamily="2" charset="-78"/>
              </a:rPr>
              <a:t>شكم</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اسهال يا </a:t>
            </a:r>
            <a:r>
              <a:rPr lang="fa-IR" sz="2000" dirty="0" smtClean="0">
                <a:solidFill>
                  <a:schemeClr val="dk1"/>
                </a:solidFill>
                <a:cs typeface="B Titr" pitchFamily="2" charset="-78"/>
              </a:rPr>
              <a:t>يبوست</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كم خوني </a:t>
            </a:r>
            <a:endParaRPr lang="en-US" sz="2000" dirty="0" smtClean="0">
              <a:solidFill>
                <a:schemeClr val="dk1"/>
              </a:solidFill>
              <a:cs typeface="B Titr" pitchFamily="2" charset="-78"/>
            </a:endParaRPr>
          </a:p>
          <a:p>
            <a:r>
              <a:rPr lang="en-US" sz="2000" dirty="0">
                <a:cs typeface="B Titr" pitchFamily="2" charset="-78"/>
              </a:rPr>
              <a:t> </a:t>
            </a:r>
            <a:r>
              <a:rPr lang="fa-IR" sz="2000" dirty="0" smtClean="0">
                <a:solidFill>
                  <a:schemeClr val="dk1"/>
                </a:solidFill>
                <a:cs typeface="B Titr" pitchFamily="2" charset="-78"/>
              </a:rPr>
              <a:t>كم </a:t>
            </a:r>
            <a:r>
              <a:rPr lang="fa-IR" sz="2000" dirty="0">
                <a:solidFill>
                  <a:schemeClr val="dk1"/>
                </a:solidFill>
                <a:cs typeface="B Titr" pitchFamily="2" charset="-78"/>
              </a:rPr>
              <a:t>شدن </a:t>
            </a:r>
            <a:r>
              <a:rPr lang="fa-IR" sz="2000" dirty="0" smtClean="0">
                <a:solidFill>
                  <a:schemeClr val="dk1"/>
                </a:solidFill>
                <a:cs typeface="B Titr" pitchFamily="2" charset="-78"/>
              </a:rPr>
              <a:t>اشتها</a:t>
            </a:r>
            <a:endParaRPr lang="en-US" sz="2000" dirty="0" smtClean="0">
              <a:solidFill>
                <a:schemeClr val="dk1"/>
              </a:solidFill>
              <a:cs typeface="B Titr" pitchFamily="2" charset="-78"/>
            </a:endParaRPr>
          </a:p>
          <a:p>
            <a:r>
              <a:rPr lang="en-US" sz="2000" dirty="0">
                <a:cs typeface="B Titr" pitchFamily="2" charset="-78"/>
              </a:rPr>
              <a:t> </a:t>
            </a:r>
            <a:r>
              <a:rPr lang="fa-IR" sz="2000" dirty="0" smtClean="0">
                <a:solidFill>
                  <a:schemeClr val="dk1"/>
                </a:solidFill>
                <a:cs typeface="B Titr" pitchFamily="2" charset="-78"/>
              </a:rPr>
              <a:t>احساس </a:t>
            </a:r>
            <a:r>
              <a:rPr lang="fa-IR" sz="2000" dirty="0">
                <a:solidFill>
                  <a:schemeClr val="dk1"/>
                </a:solidFill>
                <a:cs typeface="B Titr" pitchFamily="2" charset="-78"/>
              </a:rPr>
              <a:t>ضعف و </a:t>
            </a:r>
            <a:r>
              <a:rPr lang="fa-IR" sz="2000" dirty="0" smtClean="0">
                <a:solidFill>
                  <a:schemeClr val="dk1"/>
                </a:solidFill>
                <a:cs typeface="B Titr" pitchFamily="2" charset="-78"/>
              </a:rPr>
              <a:t>خستگي</a:t>
            </a: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خونريزي و استفراغ خوني يا وجود خون در مدفوع (مدفوع </a:t>
            </a:r>
            <a:r>
              <a:rPr lang="fa-IR" sz="2000" dirty="0" smtClean="0">
                <a:solidFill>
                  <a:schemeClr val="dk1"/>
                </a:solidFill>
                <a:cs typeface="B Titr" pitchFamily="2" charset="-78"/>
              </a:rPr>
              <a:t>سياه</a:t>
            </a:r>
            <a:r>
              <a:rPr lang="fa-IR" sz="2000" dirty="0">
                <a:cs typeface="B Titr" pitchFamily="2" charset="-78"/>
              </a:rPr>
              <a:t> </a:t>
            </a:r>
            <a:r>
              <a:rPr lang="fa-IR" sz="2000" dirty="0" smtClean="0">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ورم شكم ناشي از انباشته شدن مايع و سلولهاي سرطاني (آسيت </a:t>
            </a:r>
            <a:r>
              <a:rPr lang="fa-IR" sz="2000" dirty="0" smtClean="0">
                <a:solidFill>
                  <a:schemeClr val="dk1"/>
                </a:solidFill>
                <a:cs typeface="B Titr" pitchFamily="2" charset="-78"/>
              </a:rPr>
              <a:t>بدخيم</a:t>
            </a:r>
            <a:r>
              <a:rPr lang="fa-IR" sz="2000" dirty="0">
                <a:cs typeface="B Titr" pitchFamily="2" charset="-78"/>
              </a:rPr>
              <a:t> </a:t>
            </a:r>
            <a:r>
              <a:rPr lang="fa-IR" sz="2000" dirty="0" smtClean="0">
                <a:cs typeface="B Titr" pitchFamily="2" charset="-78"/>
              </a:rPr>
              <a:t>)</a:t>
            </a:r>
            <a:endParaRPr lang="en-US" sz="2000" dirty="0">
              <a:solidFill>
                <a:schemeClr val="dk1"/>
              </a:solidFill>
              <a:cs typeface="B Titr" pitchFamily="2" charset="-78"/>
            </a:endParaRPr>
          </a:p>
        </p:txBody>
      </p:sp>
    </p:spTree>
    <p:extLst>
      <p:ext uri="{BB962C8B-B14F-4D97-AF65-F5344CB8AC3E}">
        <p14:creationId xmlns:p14="http://schemas.microsoft.com/office/powerpoint/2010/main" val="3507145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p>
            <a:r>
              <a:rPr lang="fa-IR" sz="2000" dirty="0">
                <a:solidFill>
                  <a:schemeClr val="dk1"/>
                </a:solidFill>
                <a:cs typeface="B Titr" pitchFamily="2" charset="-78"/>
              </a:rPr>
              <a:t>پيشگيري از سرطان معده</a:t>
            </a:r>
            <a:r>
              <a:rPr lang="en-US" sz="2000" dirty="0">
                <a:solidFill>
                  <a:schemeClr val="dk1"/>
                </a:solidFill>
                <a:cs typeface="B Titr" pitchFamily="2" charset="-78"/>
              </a:rPr>
              <a:t>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مصرف كافي سبزي‌ها و ميوه‌ها بصورت روزانه</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استفاده از يخچال براي نگهداري از مواد غذايي فاسد شدني</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مصرف غلات همراه با سبوس و فيبرهاي غذايي</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اجتناب از خوردن غذاهاي دودي شده و كاهش مصرف ترشي‌ها</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كاهش مصرف گوشت قرمز و گوشت كباب شده روي شعله مستقيم آتش</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اجتناب از مصرف الكل</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پختن مواد غذايي بصورت آب پز كردن، بخار آب</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داشتن فعاليت فيزيكي منظم روزانه</a:t>
            </a:r>
            <a:r>
              <a:rPr lang="en-US" sz="2000" dirty="0">
                <a:solidFill>
                  <a:schemeClr val="dk1"/>
                </a:solidFill>
                <a:cs typeface="B Titr" pitchFamily="2" charset="-78"/>
              </a:rPr>
              <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مراجعه به مراكز بهداشتي درماني و يا پزشك در صورت داشتن سابقه سرطان معده در خويشاندان درجه يك</a:t>
            </a:r>
          </a:p>
        </p:txBody>
      </p:sp>
    </p:spTree>
    <p:extLst>
      <p:ext uri="{BB962C8B-B14F-4D97-AF65-F5344CB8AC3E}">
        <p14:creationId xmlns:p14="http://schemas.microsoft.com/office/powerpoint/2010/main" val="2129527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روش‌های درمانی</a:t>
            </a:r>
            <a:r>
              <a:rPr lang="en-US" sz="2000" dirty="0">
                <a:solidFill>
                  <a:schemeClr val="dk1"/>
                </a:solidFill>
                <a:cs typeface="B Titr" pitchFamily="2" charset="-78"/>
              </a:rPr>
              <a:t>:</a:t>
            </a:r>
            <a:br>
              <a:rPr lang="en-US" sz="2000" dirty="0">
                <a:solidFill>
                  <a:schemeClr val="dk1"/>
                </a:solidFill>
                <a:cs typeface="B Titr" pitchFamily="2" charset="-78"/>
              </a:rPr>
            </a:br>
            <a:r>
              <a:rPr lang="fa-IR" sz="2000" dirty="0">
                <a:solidFill>
                  <a:schemeClr val="dk1"/>
                </a:solidFill>
                <a:cs typeface="B Titr" pitchFamily="2" charset="-78"/>
              </a:rPr>
              <a:t>درمان سرطان شامل درمان موضعی یا درمان سیستمیک است</a:t>
            </a:r>
            <a:r>
              <a:rPr lang="en-US" sz="2000" dirty="0">
                <a:solidFill>
                  <a:schemeClr val="dk1"/>
                </a:solidFill>
                <a:cs typeface="B Titr" pitchFamily="2" charset="-78"/>
              </a:rPr>
              <a:t>:</a:t>
            </a:r>
            <a:br>
              <a:rPr lang="en-US" sz="2000" dirty="0">
                <a:solidFill>
                  <a:schemeClr val="dk1"/>
                </a:solidFill>
                <a:cs typeface="B Titr" pitchFamily="2" charset="-78"/>
              </a:rPr>
            </a:br>
            <a:r>
              <a:rPr lang="en-US" sz="2000" dirty="0">
                <a:solidFill>
                  <a:schemeClr val="dk1"/>
                </a:solidFill>
                <a:cs typeface="B Titr" pitchFamily="2" charset="-78"/>
              </a:rPr>
              <a:t>• </a:t>
            </a:r>
            <a:r>
              <a:rPr lang="fa-IR" sz="2000" dirty="0">
                <a:solidFill>
                  <a:schemeClr val="dk1"/>
                </a:solidFill>
                <a:cs typeface="B Titr" pitchFamily="2" charset="-78"/>
              </a:rPr>
              <a:t>درمان موضعی: عمل جراحی و پرتودرمانی، درمان‌های موضعی‌اند. جراح، سرطان موجود در معده یا اطراف آن را برداشته و یا نابود می‌کند. وقتی سرطان معده به دیگر بخش‌های بدن سرایت كرده باشد، درمان موضعی ممکن است برای کنترل بیماری در آن قسمت‌های خاص به‌كار گرفته شود</a:t>
            </a:r>
            <a:r>
              <a:rPr lang="en-US" sz="2000" dirty="0">
                <a:solidFill>
                  <a:schemeClr val="dk1"/>
                </a:solidFill>
                <a:cs typeface="B Titr" pitchFamily="2" charset="-78"/>
              </a:rPr>
              <a:t>. </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64517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درمان سیستمیک: شیمی‌درمانی، درمان سیستمیک است. داروی آن وارد جریان خون شده و سرطان را در سراسر بدن نابود کرده و یا آن را مهار می‌کند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چون </a:t>
            </a:r>
            <a:r>
              <a:rPr lang="fa-IR" sz="2000" dirty="0">
                <a:solidFill>
                  <a:schemeClr val="dk1"/>
                </a:solidFill>
                <a:cs typeface="B Titr" pitchFamily="2" charset="-78"/>
              </a:rPr>
              <a:t>درمان‌های سرطان اغلب به بافت‌ها و سلول‌های سالم نيز آسیب می‌رسانند، در درمان سرطان بروز عوارض جانبی رایج است. عوارض جانبی عمدتاً به نوع و میزان درمان بستگی دارد</a:t>
            </a:r>
            <a:r>
              <a:rPr lang="en-US" sz="2000" dirty="0">
                <a:solidFill>
                  <a:schemeClr val="dk1"/>
                </a:solidFill>
                <a:cs typeface="B Titr" pitchFamily="2" charset="-78"/>
              </a:rPr>
              <a:t>. </a:t>
            </a:r>
            <a:r>
              <a:rPr lang="fa-IR" sz="2000" dirty="0">
                <a:solidFill>
                  <a:schemeClr val="dk1"/>
                </a:solidFill>
                <a:cs typeface="B Titr" pitchFamily="2" charset="-78"/>
              </a:rPr>
              <a:t>عوارض جانبی برای بيماران یکسان نيست و در هر نوبت درمان تغيير مي‌كند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2060911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92500" lnSpcReduction="10000"/>
          </a:bodyPr>
          <a:lstStyle/>
          <a:p>
            <a:r>
              <a:rPr lang="fa-IR" sz="2000" dirty="0">
                <a:solidFill>
                  <a:schemeClr val="dk1"/>
                </a:solidFill>
                <a:cs typeface="B Titr" pitchFamily="2" charset="-78"/>
              </a:rPr>
              <a:t>عمل </a:t>
            </a:r>
            <a:r>
              <a:rPr lang="fa-IR" sz="2000" dirty="0" smtClean="0">
                <a:solidFill>
                  <a:schemeClr val="dk1"/>
                </a:solidFill>
                <a:cs typeface="B Titr" pitchFamily="2" charset="-78"/>
              </a:rPr>
              <a:t>جراحی</a:t>
            </a:r>
            <a:endParaRPr lang="en-US" sz="2000" dirty="0" smtClean="0">
              <a:solidFill>
                <a:schemeClr val="dk1"/>
              </a:solidFill>
              <a:cs typeface="B Titr" pitchFamily="2" charset="-78"/>
            </a:endParaRPr>
          </a:p>
          <a:p>
            <a:pPr marL="68580" indent="0">
              <a:buNone/>
            </a:pPr>
            <a:r>
              <a:rPr lang="fa-IR" sz="2000" dirty="0" smtClean="0">
                <a:solidFill>
                  <a:schemeClr val="dk1"/>
                </a:solidFill>
                <a:cs typeface="B Titr" pitchFamily="2" charset="-78"/>
              </a:rPr>
              <a:t>عمل </a:t>
            </a:r>
            <a:r>
              <a:rPr lang="fa-IR" sz="2000" dirty="0">
                <a:solidFill>
                  <a:schemeClr val="dk1"/>
                </a:solidFill>
                <a:cs typeface="B Titr" pitchFamily="2" charset="-78"/>
              </a:rPr>
              <a:t>جراحی معمول‌ترین درمان برای سرطان معده است. نوع جراحی به میزان سرطان بستگی دارد. دو نوع عمده عمل جراحی سرطان معده وجود دارد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معده‌ برداری ناکامل</a:t>
            </a:r>
            <a:r>
              <a:rPr lang="en-US" sz="2000" dirty="0">
                <a:solidFill>
                  <a:schemeClr val="dk1"/>
                </a:solidFill>
                <a:cs typeface="B Titr" pitchFamily="2" charset="-78"/>
              </a:rPr>
              <a:t> (Subtotal): </a:t>
            </a:r>
            <a:r>
              <a:rPr lang="fa-IR" sz="2000" dirty="0">
                <a:solidFill>
                  <a:schemeClr val="dk1"/>
                </a:solidFill>
                <a:cs typeface="B Titr" pitchFamily="2" charset="-78"/>
              </a:rPr>
              <a:t>جراح، بخشی از معدة مبتلا به سرطان را برمی‌دارد، و در صورت لزوم بخشی از مری یا رودة کوچک را نیز بر خواهد داشت</a:t>
            </a:r>
            <a:r>
              <a:rPr lang="en-US" sz="2000" dirty="0">
                <a:solidFill>
                  <a:schemeClr val="dk1"/>
                </a:solidFill>
                <a:cs typeface="B Titr" pitchFamily="2" charset="-78"/>
              </a:rPr>
              <a:t>. </a:t>
            </a:r>
            <a:r>
              <a:rPr lang="fa-IR" sz="2000" dirty="0">
                <a:solidFill>
                  <a:schemeClr val="dk1"/>
                </a:solidFill>
                <a:cs typeface="B Titr" pitchFamily="2" charset="-78"/>
              </a:rPr>
              <a:t>غدد لنفاوی مجاور و دیگر بافت‌ها نيز ممکن است برداشته شوند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معده‌ برداری کامل: پزشک تمام معده، غدد لنفاوی مجاور، بخش‌هایی از مری و رودة کوچک و دیگر بافت‌های نزدیک تومور را برمی‌دارد. در مواردي طحال نیز برداشته مي‌شود. سپس جراح مری را مستقیماً به رودة کوچک وصل می‌کند، و با استفاده از بافت روده یک معدة جدید مي‌سازد</a:t>
            </a:r>
            <a:r>
              <a:rPr lang="en-US" sz="2000" dirty="0">
                <a:solidFill>
                  <a:schemeClr val="dk1"/>
                </a:solidFill>
                <a:cs typeface="B Titr" pitchFamily="2" charset="-78"/>
              </a:rPr>
              <a:t>. </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772844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در سرطان معده، نگرانی راجع به خوردن بعد از عمل جراحی، امري طبیعی است. جراح در ضمن عمل، یک لوله براي تغذیه در درون رودة کوچکتان تعبیه مي‌کند. این لوله به شما کمک می‌کند در حالی‌که دورة نقاهت را می‌گذرانید، تغذیه کافی هم دریافت کنید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پس </a:t>
            </a:r>
            <a:r>
              <a:rPr lang="fa-IR" sz="2000" dirty="0">
                <a:solidFill>
                  <a:schemeClr val="dk1"/>
                </a:solidFill>
                <a:cs typeface="B Titr" pitchFamily="2" charset="-78"/>
              </a:rPr>
              <a:t>از جراحی، زمان بهبودي در هر شخص متفاوت است. در چند روز اول احساس ناراحتی مي‌کنید. براي مقابله با درد، داروهايي را براي شما تجويز مي‌كنند</a:t>
            </a:r>
            <a:r>
              <a:rPr lang="en-US" sz="2000" dirty="0">
                <a:solidFill>
                  <a:schemeClr val="dk1"/>
                </a:solidFill>
                <a:cs typeface="B Titr" pitchFamily="2" charset="-78"/>
              </a:rPr>
              <a:t>. </a:t>
            </a:r>
            <a:r>
              <a:rPr lang="fa-IR" sz="2000" dirty="0">
                <a:solidFill>
                  <a:schemeClr val="dk1"/>
                </a:solidFill>
                <a:cs typeface="B Titr" pitchFamily="2" charset="-78"/>
              </a:rPr>
              <a:t>قبل از عمل باید راجع به برنامة کاهش درد، با پزشك یا پرستارتان گفت‌وگو کنید. پس از جراحی، اگر شما به مسکن بیش‌تری نیاز داشتید، پزشک برنامة شما را با </a:t>
            </a:r>
            <a:r>
              <a:rPr lang="fa-IR" sz="2000" dirty="0" smtClean="0">
                <a:solidFill>
                  <a:schemeClr val="dk1"/>
                </a:solidFill>
                <a:cs typeface="B Titr" pitchFamily="2" charset="-78"/>
              </a:rPr>
              <a:t>وضعیت تان </a:t>
            </a:r>
            <a:r>
              <a:rPr lang="fa-IR" sz="2000" dirty="0">
                <a:solidFill>
                  <a:schemeClr val="dk1"/>
                </a:solidFill>
                <a:cs typeface="B Titr" pitchFamily="2" charset="-78"/>
              </a:rPr>
              <a:t>مطابقت مي‌دهد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1590817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بسیاری از بيماران که عمل جراحی معده دارند، برای مدتی احساس ضعف و خستگی می‌کنند. عمل جراحی گاهي باعث یبوست یا اسهال مي‌شود. معمولاً با بروز این علائم رژیم غذایی را تغيير مي‌دهند و يا با استفاده از دارو به مقابله با آن مي‌پردازند. گروه مراقبت از سلامت شما، علائم خونریزی، عفونت یا دیگر مشکلاتی که ممکن است نیازمند درمان باشد را در شما مورد ملاحظه قرار مي‌دهند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2789075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p>
            <a:r>
              <a:rPr lang="fa-IR" sz="2000" dirty="0">
                <a:solidFill>
                  <a:schemeClr val="dk1"/>
                </a:solidFill>
                <a:cs typeface="B Titr" pitchFamily="2" charset="-78"/>
              </a:rPr>
              <a:t>شیمی‌درمانی</a:t>
            </a:r>
            <a:r>
              <a:rPr lang="en-US" sz="2000" dirty="0">
                <a:solidFill>
                  <a:schemeClr val="dk1"/>
                </a:solidFill>
                <a:cs typeface="B Titr" pitchFamily="2" charset="-78"/>
              </a:rPr>
              <a:t>:</a:t>
            </a:r>
            <a:br>
              <a:rPr lang="en-US" sz="2000" dirty="0">
                <a:solidFill>
                  <a:schemeClr val="dk1"/>
                </a:solidFill>
                <a:cs typeface="B Titr" pitchFamily="2" charset="-78"/>
              </a:rPr>
            </a:br>
            <a:r>
              <a:rPr lang="fa-IR" sz="2000" dirty="0">
                <a:solidFill>
                  <a:schemeClr val="dk1"/>
                </a:solidFill>
                <a:cs typeface="B Titr" pitchFamily="2" charset="-78"/>
              </a:rPr>
              <a:t>در شیمی‌درمانی، از داروهای ضدسرطان برای نابود كردن سلول‌های سرطانی استفاده می‌کند. این داروها وارد جریان خون شده و بر سلول‌های سرطانی در تمام بدن تأثیر مي‌گذارند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بيشتر </a:t>
            </a:r>
            <a:r>
              <a:rPr lang="fa-IR" sz="2000" dirty="0">
                <a:solidFill>
                  <a:schemeClr val="dk1"/>
                </a:solidFill>
                <a:cs typeface="B Titr" pitchFamily="2" charset="-78"/>
              </a:rPr>
              <a:t>بيماران پس از جراحي شيمي درماني مي‌شوند. پرتودرمانی نيز در مواردي هم‌زمان با شیمی‌درمانی انجام مي‌شود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برای </a:t>
            </a:r>
            <a:r>
              <a:rPr lang="fa-IR" sz="2000" dirty="0">
                <a:solidFill>
                  <a:schemeClr val="dk1"/>
                </a:solidFill>
                <a:cs typeface="B Titr" pitchFamily="2" charset="-78"/>
              </a:rPr>
              <a:t>سرطان معده معمولاً داروهای ضدسرطان در رگ تزریق می‌شوند. اما برخی داروها به‌طور خوراكي از طریق دهان وارد بدن شوند. </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cs typeface="B Titr" pitchFamily="2" charset="-78"/>
              </a:rPr>
              <a:t>د</a:t>
            </a:r>
            <a:r>
              <a:rPr lang="fa-IR" sz="2000" dirty="0" smtClean="0">
                <a:solidFill>
                  <a:schemeClr val="dk1"/>
                </a:solidFill>
                <a:cs typeface="B Titr" pitchFamily="2" charset="-78"/>
              </a:rPr>
              <a:t>رمان </a:t>
            </a:r>
            <a:r>
              <a:rPr lang="fa-IR" sz="2000" dirty="0">
                <a:solidFill>
                  <a:schemeClr val="dk1"/>
                </a:solidFill>
                <a:cs typeface="B Titr" pitchFamily="2" charset="-78"/>
              </a:rPr>
              <a:t>شما در يك درمانگاه، بیمارستان، در مطب پزشك یا داروخانه انجام مي‌شود. برخی از افراد در صورت لزوم در طول درمان، در بیمارستان بستری مي‌شوند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1988572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p>
            <a:r>
              <a:rPr lang="fa-IR" sz="2000" dirty="0">
                <a:solidFill>
                  <a:schemeClr val="dk1"/>
                </a:solidFill>
                <a:cs typeface="B Titr" pitchFamily="2" charset="-78"/>
              </a:rPr>
              <a:t>آثار جانبی شیمی‌درمانی عمدتاً به داروهای خاص و ميزان آنها بستگی دارد. اين داروها بر سلول‌های سرطانی و سلول‌های دیگری که به سرعت تقسیم می‌شوند، تأثیر می‌گذارند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سلول‌های خون: این سلول‌ها با عفونت مقابله می‌کنند، به انعقاد خون کمک می‌کنند و به تمام بخش‌های بدن اكسيژن مي‌رسانند. وقتی داروها بر سلول‌های خوني شما اثر بگذارد، شما بیش‌تر احتمال دارد دچار عفونت شوید، به راحتی خونریزی کنید و احساس ضعف و خستگی زیادی داشته باشيد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سلول‌های موجود در ریشة موها: داروهای شیمی‌درمانی گاهي باعث ریزش مو مي‌شود، ولي بايد بدانيد كه موهایتان دوباره رشد خواهند کرد، اما ممکن است از لحاظ بافت و رنگ تا حدی متفاوت باشند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4220806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68250700"/>
              </p:ext>
            </p:extLst>
          </p:nvPr>
        </p:nvGraphicFramePr>
        <p:xfrm>
          <a:off x="2216627" y="1143000"/>
          <a:ext cx="6012973" cy="2438400"/>
        </p:xfrm>
        <a:graphic>
          <a:graphicData uri="http://schemas.openxmlformats.org/drawingml/2006/table">
            <a:tbl>
              <a:tblPr rtl="1" firstRow="1" firstCol="1" bandRow="1"/>
              <a:tblGrid>
                <a:gridCol w="1219749"/>
                <a:gridCol w="4793224"/>
              </a:tblGrid>
              <a:tr h="323246">
                <a:tc>
                  <a:txBody>
                    <a:bodyPr/>
                    <a:lstStyle/>
                    <a:p>
                      <a:pPr algn="r"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نام سند</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سرطان معده </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246">
                <a:tc>
                  <a:txBody>
                    <a:bodyPr/>
                    <a:lstStyle/>
                    <a:p>
                      <a:pPr algn="r"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نگارش</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مرکز بهداشت استان</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246">
                <a:tc>
                  <a:txBody>
                    <a:bodyPr/>
                    <a:lstStyle/>
                    <a:p>
                      <a:pPr algn="r"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تاریخ صدور</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1397</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246">
                <a:tc>
                  <a:txBody>
                    <a:bodyPr/>
                    <a:lstStyle/>
                    <a:p>
                      <a:pPr algn="r"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نام کامل فایل</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آنچه باید در مورد سرطان معده بدانیم</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246">
                <a:tc>
                  <a:txBody>
                    <a:bodyPr/>
                    <a:lstStyle/>
                    <a:p>
                      <a:pPr algn="r"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شرح سند</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سرطان معده</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2170">
                <a:tc>
                  <a:txBody>
                    <a:bodyPr/>
                    <a:lstStyle/>
                    <a:p>
                      <a:pPr algn="r"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گردآوری</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دکتر جبرئیل شعربافی</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نیر صادقپور صالح</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72883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سلول‌هایی که مجرای گوارشی را پوشش می‌دهند</a:t>
            </a:r>
            <a:r>
              <a:rPr lang="en-US" sz="2000" dirty="0">
                <a:solidFill>
                  <a:schemeClr val="dk1"/>
                </a:solidFill>
                <a:cs typeface="B Titr" pitchFamily="2" charset="-78"/>
              </a:rPr>
              <a:t>: </a:t>
            </a:r>
            <a:r>
              <a:rPr lang="fa-IR" sz="2000" dirty="0">
                <a:solidFill>
                  <a:schemeClr val="dk1"/>
                </a:solidFill>
                <a:cs typeface="B Titr" pitchFamily="2" charset="-78"/>
              </a:rPr>
              <a:t>شیمی‌درمانی می‌تواند باعث کم‌اشتهایی، سوء‌هاضمه، حالت تهوع، اسهال و خشکی دهان و لب شود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پرتودرمانی</a:t>
            </a:r>
            <a:r>
              <a:rPr lang="en-US" sz="2000" dirty="0">
                <a:solidFill>
                  <a:schemeClr val="dk1"/>
                </a:solidFill>
                <a:cs typeface="B Titr" pitchFamily="2" charset="-78"/>
              </a:rPr>
              <a:t>:</a:t>
            </a:r>
            <a:br>
              <a:rPr lang="en-US" sz="2000" dirty="0">
                <a:solidFill>
                  <a:schemeClr val="dk1"/>
                </a:solidFill>
                <a:cs typeface="B Titr" pitchFamily="2" charset="-78"/>
              </a:rPr>
            </a:br>
            <a:r>
              <a:rPr lang="fa-IR" sz="2000" dirty="0">
                <a:solidFill>
                  <a:schemeClr val="dk1"/>
                </a:solidFill>
                <a:cs typeface="B Titr" pitchFamily="2" charset="-78"/>
              </a:rPr>
              <a:t>پرتودرمانی، اشعه‌هایی هستند با ميزان انرژی بالا كه برای کشتن سلول‌های سرطانی مورد استفاده قرار مي‌گيرند. این درمان فقط بر سلول‌های موجود در منطقة مورد درمان اثر می‌گذارد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این </a:t>
            </a:r>
            <a:r>
              <a:rPr lang="fa-IR" sz="2000" dirty="0">
                <a:solidFill>
                  <a:schemeClr val="dk1"/>
                </a:solidFill>
                <a:cs typeface="B Titr" pitchFamily="2" charset="-78"/>
              </a:rPr>
              <a:t>اشعه از یک دستگاه بزرگ بیرون از بدن، تابانده می‌شود</a:t>
            </a:r>
            <a:r>
              <a:rPr lang="en-US" sz="2000" dirty="0">
                <a:solidFill>
                  <a:schemeClr val="dk1"/>
                </a:solidFill>
                <a:cs typeface="B Titr" pitchFamily="2" charset="-78"/>
              </a:rPr>
              <a:t>. </a:t>
            </a:r>
            <a:r>
              <a:rPr lang="fa-IR" sz="2000" dirty="0">
                <a:solidFill>
                  <a:schemeClr val="dk1"/>
                </a:solidFill>
                <a:cs typeface="B Titr" pitchFamily="2" charset="-78"/>
              </a:rPr>
              <a:t>بیش‌تر بيماران برای این نوع درمان به درمانگاه بیمارستان مراجعه می‌کنند</a:t>
            </a:r>
            <a:r>
              <a:rPr lang="en-US" sz="2000" dirty="0">
                <a:solidFill>
                  <a:schemeClr val="dk1"/>
                </a:solidFill>
                <a:cs typeface="B Titr" pitchFamily="2" charset="-78"/>
              </a:rPr>
              <a:t>. </a:t>
            </a:r>
            <a:r>
              <a:rPr lang="fa-IR" sz="2000" dirty="0">
                <a:solidFill>
                  <a:schemeClr val="dk1"/>
                </a:solidFill>
                <a:cs typeface="B Titr" pitchFamily="2" charset="-78"/>
              </a:rPr>
              <a:t>معمولاً درمان 5 روز در هفته و به مدت چندین هفته طول مي‌كشد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748504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p>
            <a:r>
              <a:rPr lang="fa-IR" sz="2000" dirty="0">
                <a:solidFill>
                  <a:schemeClr val="dk1"/>
                </a:solidFill>
                <a:cs typeface="B Titr" pitchFamily="2" charset="-78"/>
              </a:rPr>
              <a:t>عوارض جانبی عمدتاً به ميزان تابش اشعه و آن بخش از بدن بيمار که مورد درمان قرار می‌گیرد، بستگی دارد. پرتودرمانی روي شکم می‌تواند باعث ایجاد درد در معده یا روده شود. گاهي دچار تهوع یا اسهال مي‌شوید، و يا پوست منطقة مورد درمان، قرمز، خشک و حساس مي‌شود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احتمال </a:t>
            </a:r>
            <a:r>
              <a:rPr lang="fa-IR" sz="2000" dirty="0">
                <a:solidFill>
                  <a:schemeClr val="dk1"/>
                </a:solidFill>
                <a:cs typeface="B Titr" pitchFamily="2" charset="-78"/>
              </a:rPr>
              <a:t>دارد در طول پرتودرمانی به‌خصوص در هفته‌های آخر درمان، خیلی خسته شوید، گرچه استراحت مهم است، اما پزشکان معمولاً از بیماران مي‌خواهند بكوشند تا آنجا که می‌توانند فعال باقی بمانند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عوارض </a:t>
            </a:r>
            <a:r>
              <a:rPr lang="fa-IR" sz="2000" dirty="0">
                <a:solidFill>
                  <a:schemeClr val="dk1"/>
                </a:solidFill>
                <a:cs typeface="B Titr" pitchFamily="2" charset="-78"/>
              </a:rPr>
              <a:t>جانبی پرتودرمانی گرچه می‌تواند ناراحت‌كننده باشد اما پزشک عموماً آنها را درمان یا مهار می‌کند و يا پس از پايان درمان خودبه‌خود ناپدید می‌شوند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1428224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آنچه باید دربارۀ سرطان معده بدانید</a:t>
            </a:r>
            <a:r>
              <a:rPr lang="en-US" dirty="0"/>
              <a:t>.</a:t>
            </a:r>
            <a:endParaRPr lang="fa-IR"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000" dirty="0">
                <a:cs typeface="B Titr" pitchFamily="2" charset="-78"/>
              </a:rPr>
              <a:t>معده بخشی از سیستم گوارشی است. معده عضوی توخالی است که در قسمت فوقانی شکم زیر دنده‌ها قرار دارد</a:t>
            </a:r>
            <a:r>
              <a:rPr lang="en-US" sz="2000" dirty="0" smtClean="0">
                <a:cs typeface="B Titr" pitchFamily="2" charset="-78"/>
              </a:rPr>
              <a:t>.</a:t>
            </a:r>
            <a:endParaRPr lang="fa-IR" sz="2000" dirty="0" smtClean="0">
              <a:cs typeface="B Titr" pitchFamily="2" charset="-78"/>
            </a:endParaRPr>
          </a:p>
          <a:p>
            <a:pPr marL="68580" indent="0">
              <a:buNone/>
            </a:pPr>
            <a:r>
              <a:rPr lang="fa-IR" sz="2000" dirty="0" smtClean="0">
                <a:cs typeface="B Titr" pitchFamily="2" charset="-78"/>
              </a:rPr>
              <a:t>دیوارة </a:t>
            </a:r>
            <a:r>
              <a:rPr lang="fa-IR" sz="2000" dirty="0">
                <a:cs typeface="B Titr" pitchFamily="2" charset="-78"/>
              </a:rPr>
              <a:t>معده یا جدار معده پنج لایه دارد</a:t>
            </a:r>
            <a:r>
              <a:rPr lang="en-US" sz="2000" dirty="0" smtClean="0">
                <a:cs typeface="B Titr" pitchFamily="2" charset="-78"/>
              </a:rPr>
              <a:t>:</a:t>
            </a:r>
            <a:endParaRPr lang="fa-IR" sz="2000" dirty="0" smtClean="0">
              <a:cs typeface="B Titr" pitchFamily="2" charset="-78"/>
            </a:endParaRPr>
          </a:p>
          <a:p>
            <a:r>
              <a:rPr lang="fa-IR" sz="2000" dirty="0">
                <a:cs typeface="B Titr" pitchFamily="2" charset="-78"/>
              </a:rPr>
              <a:t> </a:t>
            </a:r>
            <a:r>
              <a:rPr lang="en-US" sz="2000" dirty="0">
                <a:cs typeface="B Titr" pitchFamily="2" charset="-78"/>
              </a:rPr>
              <a:t> </a:t>
            </a:r>
            <a:r>
              <a:rPr lang="fa-IR" sz="2000" dirty="0">
                <a:cs typeface="B Titr" pitchFamily="2" charset="-78"/>
              </a:rPr>
              <a:t>لایة داخلی یا لایه پوشاننده (غشاء مخاطی): شیره‌های تولید شده توسط غدد موجود در لایة داخلی به هضم غذا کمک می‌کند. بسیاری از سرطان‌های معده از این لایه شروع می‌شوند</a:t>
            </a:r>
            <a:r>
              <a:rPr lang="en-US" sz="2000" dirty="0">
                <a:cs typeface="B Titr" pitchFamily="2" charset="-78"/>
              </a:rPr>
              <a:t>. </a:t>
            </a:r>
            <a:endParaRPr lang="fa-IR" sz="2000" dirty="0" smtClean="0">
              <a:cs typeface="B Titr" pitchFamily="2" charset="-78"/>
            </a:endParaRPr>
          </a:p>
          <a:p>
            <a:r>
              <a:rPr lang="fa-IR" sz="2000" dirty="0">
                <a:cs typeface="B Titr" pitchFamily="2" charset="-78"/>
              </a:rPr>
              <a:t> </a:t>
            </a:r>
            <a:r>
              <a:rPr lang="en-US" sz="2000" dirty="0">
                <a:cs typeface="B Titr" pitchFamily="2" charset="-78"/>
              </a:rPr>
              <a:t> </a:t>
            </a:r>
            <a:r>
              <a:rPr lang="fa-IR" sz="2000" dirty="0">
                <a:cs typeface="B Titr" pitchFamily="2" charset="-78"/>
              </a:rPr>
              <a:t>ساب موکوزا: بافت محافظ لایة داخلی است</a:t>
            </a:r>
            <a:r>
              <a:rPr lang="en-US" sz="2000" dirty="0">
                <a:cs typeface="B Titr" pitchFamily="2" charset="-78"/>
              </a:rPr>
              <a:t>. </a:t>
            </a:r>
            <a:endParaRPr lang="fa-IR" sz="2000" dirty="0">
              <a:cs typeface="B Titr" pitchFamily="2" charset="-78"/>
            </a:endParaRPr>
          </a:p>
        </p:txBody>
      </p:sp>
    </p:spTree>
    <p:extLst>
      <p:ext uri="{BB962C8B-B14F-4D97-AF65-F5344CB8AC3E}">
        <p14:creationId xmlns:p14="http://schemas.microsoft.com/office/powerpoint/2010/main" val="1810091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marL="68580" indent="0">
              <a:buNone/>
            </a:pPr>
            <a:r>
              <a:rPr lang="fa-IR" sz="2000" dirty="0">
                <a:solidFill>
                  <a:schemeClr val="dk1"/>
                </a:solidFill>
                <a:cs typeface="B Titr" pitchFamily="2" charset="-78"/>
              </a:rPr>
              <a:t>لایة ماهیچه‌ای: </a:t>
            </a:r>
            <a:endParaRPr lang="fa-IR" sz="2000" dirty="0" smtClean="0">
              <a:solidFill>
                <a:schemeClr val="dk1"/>
              </a:solidFill>
              <a:cs typeface="B Titr" pitchFamily="2" charset="-78"/>
            </a:endParaRPr>
          </a:p>
          <a:p>
            <a:r>
              <a:rPr lang="fa-IR" sz="2000" dirty="0" smtClean="0">
                <a:solidFill>
                  <a:schemeClr val="dk1"/>
                </a:solidFill>
                <a:cs typeface="B Titr" pitchFamily="2" charset="-78"/>
              </a:rPr>
              <a:t>ماهیچه‌ها </a:t>
            </a:r>
            <a:r>
              <a:rPr lang="fa-IR" sz="2000" dirty="0">
                <a:solidFill>
                  <a:schemeClr val="dk1"/>
                </a:solidFill>
                <a:cs typeface="B Titr" pitchFamily="2" charset="-78"/>
              </a:rPr>
              <a:t>در این لايه با حركت‌هاي انقباضي و انبساطي غذا را خرد و مخلوط می‌کند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لایة ساب سروز: بافت محافظی برای لایة بیرونی است</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لایة بیرونی یا غشاي سروز: لایة بیرونی، معده را می‌پوشاند و آن را در جای خود نگه می‌دارد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263541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p>
            <a:r>
              <a:rPr lang="fa-IR" sz="2000" dirty="0">
                <a:solidFill>
                  <a:schemeClr val="dk1"/>
                </a:solidFill>
                <a:cs typeface="B Titr" pitchFamily="2" charset="-78"/>
              </a:rPr>
              <a:t>هنگامي‌كه غذا از دهان فرو داده مي‌شود از مری عبور كرده و به معده می‌رسد. در معده غذا به حالت نيمه مایع تبدیل می‌شود، سپس به رودة کوچک منتقل می‌شود تا بیش‌تر هضم شود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fa-IR" sz="2000" dirty="0" smtClean="0">
                <a:solidFill>
                  <a:schemeClr val="dk1"/>
                </a:solidFill>
                <a:cs typeface="B Titr" pitchFamily="2" charset="-78"/>
              </a:rPr>
              <a:t>سرطان </a:t>
            </a:r>
            <a:r>
              <a:rPr lang="fa-IR" sz="2000" dirty="0">
                <a:solidFill>
                  <a:schemeClr val="dk1"/>
                </a:solidFill>
                <a:cs typeface="B Titr" pitchFamily="2" charset="-78"/>
              </a:rPr>
              <a:t>معده می‌تواند بر اندام‌های مجاور و غدد لنفاوی تأثیر بگذارد (متاستاز </a:t>
            </a:r>
            <a:r>
              <a:rPr lang="fa-IR" sz="2000" dirty="0" smtClean="0">
                <a:solidFill>
                  <a:schemeClr val="dk1"/>
                </a:solidFill>
                <a:cs typeface="B Titr" pitchFamily="2" charset="-78"/>
              </a:rPr>
              <a:t>) دهد</a:t>
            </a:r>
            <a:r>
              <a:rPr lang="en-US" sz="2000" dirty="0">
                <a:cs typeface="B Titr" pitchFamily="2" charset="-78"/>
              </a:rPr>
              <a:t> </a:t>
            </a:r>
            <a:r>
              <a:rPr lang="en-US" sz="2000" dirty="0" smtClean="0">
                <a:cs typeface="B Titr" pitchFamily="2" charset="-78"/>
              </a:rPr>
              <a:t>. </a:t>
            </a:r>
          </a:p>
          <a:p>
            <a:r>
              <a:rPr lang="en-US" sz="2000" dirty="0">
                <a:solidFill>
                  <a:schemeClr val="dk1"/>
                </a:solidFill>
                <a:cs typeface="B Titr" pitchFamily="2" charset="-78"/>
              </a:rPr>
              <a:t> </a:t>
            </a:r>
            <a:r>
              <a:rPr lang="fa-IR" sz="2000" dirty="0" smtClean="0">
                <a:solidFill>
                  <a:schemeClr val="dk1"/>
                </a:solidFill>
                <a:cs typeface="B Titr" pitchFamily="2" charset="-78"/>
              </a:rPr>
              <a:t>سرطان </a:t>
            </a:r>
            <a:r>
              <a:rPr lang="fa-IR" sz="2000" dirty="0">
                <a:solidFill>
                  <a:schemeClr val="dk1"/>
                </a:solidFill>
                <a:cs typeface="B Titr" pitchFamily="2" charset="-78"/>
              </a:rPr>
              <a:t>معده می‌تواند از طریق لایة بیرونی معده به اندام‌های مجاور مانند لوزالمعده (پانکراس)، مری یا روده منتشر گردد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سلول‌های سرطانی از طریق خون به کبد، شش‌ها و ساير اندام‌ها نفوذ مي‌كنند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سلول‌های سرطانی همچنین از طریق دستگاه لنفاوي در غدد لنفاوی سراسر بدن منتشر مي‌شوند</a:t>
            </a:r>
            <a:r>
              <a:rPr lang="en-US" sz="2000" dirty="0">
                <a:solidFill>
                  <a:schemeClr val="dk1"/>
                </a:solidFill>
                <a:cs typeface="B Titr" pitchFamily="2" charset="-78"/>
              </a:rPr>
              <a:t>. </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2047956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هنگامی‌که سرطان از مکان اولیة خود به بخش دیگری از بدن منتقل می‌شود، تومور جدید، سلول‌های غیرطبیعی شبيه به تومور اولیه و اسمی مشابه تومور اصلی دارد. برای مثال اگر سرطان معده به کبد منتقل شود، سلول‌های سرطانی کبد همان سلول‌های سرطانی معده هستند. در این حالت نام بیماری، سرطان معدة متاستاتیک است و نه سرطان کبد. به این دلیل به‌عنوان سرطان معده درمان می‌شود نه سرطان کبد</a:t>
            </a:r>
            <a:r>
              <a:rPr lang="en-US" sz="2000" dirty="0">
                <a:solidFill>
                  <a:schemeClr val="dk1"/>
                </a:solidFill>
                <a:cs typeface="B Titr" pitchFamily="2" charset="-78"/>
              </a:rPr>
              <a:t>. </a:t>
            </a:r>
            <a:r>
              <a:rPr lang="fa-IR" sz="2000" dirty="0">
                <a:solidFill>
                  <a:schemeClr val="dk1"/>
                </a:solidFill>
                <a:cs typeface="B Titr" pitchFamily="2" charset="-78"/>
              </a:rPr>
              <a:t>پزشکان تومور جدید را بیماری متاستاتیک یا «دوردست» می‌نامند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1931498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p>
            <a:pPr marL="68580" indent="0">
              <a:buNone/>
            </a:pPr>
            <a:r>
              <a:rPr lang="fa-IR" sz="2000" dirty="0">
                <a:solidFill>
                  <a:schemeClr val="dk1"/>
                </a:solidFill>
                <a:cs typeface="B Titr" pitchFamily="2" charset="-78"/>
              </a:rPr>
              <a:t>عوامل خطر سرطان معده</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سن: اين بيماري بيشتر در افراد بالاي 60 سال ديده مي‌شود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جنسیت: در مردها دوبرابر بيش از زن‌ها احتمال ابتلا به سرطان معده وجود دارد</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نژاد</a:t>
            </a:r>
            <a:r>
              <a:rPr lang="en-US" sz="2000" dirty="0">
                <a:solidFill>
                  <a:schemeClr val="dk1"/>
                </a:solidFill>
                <a:cs typeface="B Titr" pitchFamily="2" charset="-78"/>
              </a:rPr>
              <a:t>: </a:t>
            </a:r>
            <a:r>
              <a:rPr lang="fa-IR" sz="2000" dirty="0">
                <a:solidFill>
                  <a:schemeClr val="dk1"/>
                </a:solidFill>
                <a:cs typeface="B Titr" pitchFamily="2" charset="-78"/>
              </a:rPr>
              <a:t>سرطان معده در آسیایی‌ها، جزیره‌نشین‌های اقیانوس آرام، اسپانیایی‌ها و آمریکایی‌های آفریقایی تبار شایع‌تر از آمریکایی‌های سفیدپوست غیراسپانیایی است</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رژیم غذایی: مطالعات نشان می‌دهد افرادی که رژیم </a:t>
            </a:r>
            <a:r>
              <a:rPr lang="fa-IR" sz="2000" dirty="0" smtClean="0">
                <a:solidFill>
                  <a:schemeClr val="dk1"/>
                </a:solidFill>
                <a:cs typeface="B Titr" pitchFamily="2" charset="-78"/>
              </a:rPr>
              <a:t>غذایی شان </a:t>
            </a:r>
            <a:r>
              <a:rPr lang="fa-IR" sz="2000" dirty="0">
                <a:solidFill>
                  <a:schemeClr val="dk1"/>
                </a:solidFill>
                <a:cs typeface="B Titr" pitchFamily="2" charset="-78"/>
              </a:rPr>
              <a:t>پر از غذاهای دودی، شور یا ترشی  باشد، ممکن است در معرض خطر مضاعف ابتلا به سرطان معده باشند. از سوی دیگر خوردن میوه‌ و سبزی‌هاي تازه محافظی در برابر این بیماری است</a:t>
            </a:r>
            <a:r>
              <a:rPr lang="en-US" sz="2000" dirty="0">
                <a:solidFill>
                  <a:schemeClr val="dk1"/>
                </a:solidFill>
                <a:cs typeface="B Titr" pitchFamily="2" charset="-78"/>
              </a:rPr>
              <a:t>. </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1088033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عفونت هلیکوباکترپیلوری: </a:t>
            </a:r>
            <a:endParaRPr lang="fa-IR" sz="2000" dirty="0" smtClean="0">
              <a:solidFill>
                <a:schemeClr val="dk1"/>
              </a:solidFill>
              <a:cs typeface="B Titr" pitchFamily="2" charset="-78"/>
            </a:endParaRPr>
          </a:p>
          <a:p>
            <a:pPr marL="68580" indent="0">
              <a:buNone/>
            </a:pPr>
            <a:r>
              <a:rPr lang="fa-IR" sz="2000" dirty="0" smtClean="0">
                <a:solidFill>
                  <a:schemeClr val="dk1"/>
                </a:solidFill>
                <a:cs typeface="B Titr" pitchFamily="2" charset="-78"/>
              </a:rPr>
              <a:t>باكتري </a:t>
            </a:r>
            <a:r>
              <a:rPr lang="fa-IR" sz="2000" dirty="0">
                <a:solidFill>
                  <a:schemeClr val="dk1"/>
                </a:solidFill>
                <a:cs typeface="B Titr" pitchFamily="2" charset="-78"/>
              </a:rPr>
              <a:t>اچ. پیلوری نوعی باکتری است که عموماً در معده زندگی می‌کند. عفونت باكتري اچ. پیلوری خطر التهاب معده و زخم معده و همچنین خطر سرطان معده را افزایش می‌دهد اما تنها تعداد کمی از كساني ‌كه دارای عفونت معده هستند به سرطان معده مبتلا می‌شوند. اگر چه عفونت، خطر را افزایش می‌دهد، اما سرطان، مسری نیست. سرطان معده از بيمار به ديگران قابل انتقال نيست</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en-US" sz="2000" dirty="0">
                <a:solidFill>
                  <a:schemeClr val="dk1"/>
                </a:solidFill>
                <a:cs typeface="B Titr" pitchFamily="2" charset="-78"/>
              </a:rPr>
              <a:t> </a:t>
            </a:r>
            <a:r>
              <a:rPr lang="fa-IR" sz="2000" dirty="0">
                <a:solidFill>
                  <a:schemeClr val="dk1"/>
                </a:solidFill>
                <a:cs typeface="B Titr" pitchFamily="2" charset="-78"/>
              </a:rPr>
              <a:t>کشیدن سیگار: احتمال ابتلای سیگاری‌ها به سرطان بیش‌تر از آنهایی است که سیگار نمی‌کشند</a:t>
            </a:r>
            <a:r>
              <a:rPr lang="en-US" sz="2000" dirty="0">
                <a:solidFill>
                  <a:schemeClr val="dk1"/>
                </a:solidFill>
                <a:cs typeface="B Titr" pitchFamily="2" charset="-78"/>
              </a:rPr>
              <a:t>. </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1194774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r>
              <a:rPr lang="fa-IR" sz="2000" dirty="0">
                <a:solidFill>
                  <a:schemeClr val="dk1"/>
                </a:solidFill>
                <a:cs typeface="B Titr" pitchFamily="2" charset="-78"/>
              </a:rPr>
              <a:t>مشکلات خاص سلامت: </a:t>
            </a:r>
            <a:endParaRPr lang="fa-IR" sz="2000" dirty="0" smtClean="0">
              <a:solidFill>
                <a:schemeClr val="dk1"/>
              </a:solidFill>
              <a:cs typeface="B Titr" pitchFamily="2" charset="-78"/>
            </a:endParaRPr>
          </a:p>
          <a:p>
            <a:pPr marL="68580" indent="0">
              <a:buNone/>
            </a:pPr>
            <a:r>
              <a:rPr lang="fa-IR" sz="2000" dirty="0">
                <a:cs typeface="B Titr" pitchFamily="2" charset="-78"/>
              </a:rPr>
              <a:t> </a:t>
            </a:r>
            <a:r>
              <a:rPr lang="fa-IR" sz="2000" dirty="0" smtClean="0">
                <a:solidFill>
                  <a:schemeClr val="dk1"/>
                </a:solidFill>
                <a:cs typeface="B Titr" pitchFamily="2" charset="-78"/>
              </a:rPr>
              <a:t>شرایطی </a:t>
            </a:r>
            <a:r>
              <a:rPr lang="fa-IR" sz="2000" dirty="0">
                <a:solidFill>
                  <a:schemeClr val="dk1"/>
                </a:solidFill>
                <a:cs typeface="B Titr" pitchFamily="2" charset="-78"/>
              </a:rPr>
              <a:t>که باعث ایجاد التهاب یا دیگر مشکلات در معده می‌شود، خطر ابتلا به سرطان معده را افزایش می‌دهد، مانند</a:t>
            </a:r>
            <a:r>
              <a:rPr lang="en-US" sz="2000" dirty="0" smtClean="0">
                <a:solidFill>
                  <a:schemeClr val="dk1"/>
                </a:solidFill>
                <a:cs typeface="B Titr" pitchFamily="2" charset="-78"/>
              </a:rPr>
              <a:t>:</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عمل جراحی معده</a:t>
            </a:r>
            <a:r>
              <a:rPr lang="en-US" sz="2000" dirty="0">
                <a:solidFill>
                  <a:schemeClr val="dk1"/>
                </a:solidFill>
                <a:cs typeface="B Titr" pitchFamily="2" charset="-78"/>
              </a:rPr>
              <a:t>. </a:t>
            </a:r>
            <a:endParaRPr lang="fa-IR" sz="2000" dirty="0" smtClean="0">
              <a:solidFill>
                <a:schemeClr val="dk1"/>
              </a:solidFill>
              <a:cs typeface="B Titr" pitchFamily="2" charset="-78"/>
            </a:endParaRPr>
          </a:p>
          <a:p>
            <a:r>
              <a:rPr lang="fa-IR" sz="2000" dirty="0">
                <a:cs typeface="B Titr" pitchFamily="2" charset="-78"/>
              </a:rPr>
              <a:t> </a:t>
            </a:r>
            <a:r>
              <a:rPr lang="en-US" sz="2000" dirty="0">
                <a:solidFill>
                  <a:schemeClr val="dk1"/>
                </a:solidFill>
                <a:cs typeface="B Titr" pitchFamily="2" charset="-78"/>
              </a:rPr>
              <a:t> </a:t>
            </a:r>
            <a:r>
              <a:rPr lang="fa-IR" sz="2000" dirty="0">
                <a:solidFill>
                  <a:schemeClr val="dk1"/>
                </a:solidFill>
                <a:cs typeface="B Titr" pitchFamily="2" charset="-78"/>
              </a:rPr>
              <a:t>التهاب مزمن معده (التهاب طولانی‌مدت لایه پوشاننده </a:t>
            </a:r>
            <a:r>
              <a:rPr lang="fa-IR" sz="2000" dirty="0" smtClean="0">
                <a:solidFill>
                  <a:schemeClr val="dk1"/>
                </a:solidFill>
                <a:cs typeface="B Titr" pitchFamily="2" charset="-78"/>
              </a:rPr>
              <a:t>معده</a:t>
            </a:r>
            <a:r>
              <a:rPr lang="en-US" sz="2000" dirty="0">
                <a:cs typeface="B Titr" pitchFamily="2" charset="-78"/>
              </a:rPr>
              <a:t> </a:t>
            </a:r>
            <a:r>
              <a:rPr lang="en-US" sz="2000" dirty="0" smtClean="0">
                <a:cs typeface="B Titr" pitchFamily="2" charset="-78"/>
              </a:rPr>
              <a:t>(</a:t>
            </a:r>
          </a:p>
          <a:p>
            <a:r>
              <a:rPr lang="en-US" sz="2000" dirty="0">
                <a:cs typeface="B Titr" pitchFamily="2" charset="-78"/>
              </a:rPr>
              <a:t> </a:t>
            </a:r>
            <a:r>
              <a:rPr lang="fa-IR" sz="2000" dirty="0" smtClean="0">
                <a:solidFill>
                  <a:schemeClr val="dk1"/>
                </a:solidFill>
                <a:cs typeface="B Titr" pitchFamily="2" charset="-78"/>
              </a:rPr>
              <a:t>کم‌خونی </a:t>
            </a:r>
            <a:r>
              <a:rPr lang="fa-IR" sz="2000" dirty="0">
                <a:solidFill>
                  <a:schemeClr val="dk1"/>
                </a:solidFill>
                <a:cs typeface="B Titr" pitchFamily="2" charset="-78"/>
              </a:rPr>
              <a:t>«پرنیسیوز» (بیماری خونی‌اي که بر معده اثر می‌گذارد</a:t>
            </a:r>
            <a:r>
              <a:rPr lang="en-US" sz="2000" dirty="0">
                <a:solidFill>
                  <a:schemeClr val="dk1"/>
                </a:solidFill>
                <a:cs typeface="B Titr" pitchFamily="2" charset="-78"/>
              </a:rPr>
              <a:t>) </a:t>
            </a:r>
            <a:endParaRPr lang="en-US" sz="2000" dirty="0" smtClean="0">
              <a:solidFill>
                <a:schemeClr val="dk1"/>
              </a:solidFill>
              <a:cs typeface="B Titr" pitchFamily="2" charset="-78"/>
            </a:endParaRPr>
          </a:p>
          <a:p>
            <a:r>
              <a:rPr lang="en-US" sz="2000" dirty="0">
                <a:cs typeface="B Titr" pitchFamily="2" charset="-78"/>
              </a:rPr>
              <a:t> </a:t>
            </a:r>
            <a:r>
              <a:rPr lang="fa-IR" sz="2000" dirty="0" smtClean="0">
                <a:solidFill>
                  <a:schemeClr val="dk1"/>
                </a:solidFill>
                <a:cs typeface="B Titr" pitchFamily="2" charset="-78"/>
              </a:rPr>
              <a:t>گروه </a:t>
            </a:r>
            <a:r>
              <a:rPr lang="fa-IR" sz="2000" dirty="0">
                <a:solidFill>
                  <a:schemeClr val="dk1"/>
                </a:solidFill>
                <a:cs typeface="B Titr" pitchFamily="2" charset="-78"/>
              </a:rPr>
              <a:t>خوني</a:t>
            </a:r>
            <a:r>
              <a:rPr lang="en-US" sz="2000" dirty="0">
                <a:solidFill>
                  <a:schemeClr val="dk1"/>
                </a:solidFill>
                <a:cs typeface="B Titr" pitchFamily="2" charset="-78"/>
              </a:rPr>
              <a:t> A : </a:t>
            </a:r>
            <a:r>
              <a:rPr lang="fa-IR" sz="2000" dirty="0">
                <a:solidFill>
                  <a:schemeClr val="dk1"/>
                </a:solidFill>
                <a:cs typeface="B Titr" pitchFamily="2" charset="-78"/>
              </a:rPr>
              <a:t>احتمالاً افراد با گروه خوني</a:t>
            </a:r>
            <a:r>
              <a:rPr lang="en-US" sz="2000" dirty="0">
                <a:solidFill>
                  <a:schemeClr val="dk1"/>
                </a:solidFill>
                <a:cs typeface="B Titr" pitchFamily="2" charset="-78"/>
              </a:rPr>
              <a:t> A  </a:t>
            </a:r>
            <a:r>
              <a:rPr lang="fa-IR" sz="2000" dirty="0">
                <a:solidFill>
                  <a:schemeClr val="dk1"/>
                </a:solidFill>
                <a:cs typeface="B Titr" pitchFamily="2" charset="-78"/>
              </a:rPr>
              <a:t>در معرض خطر ابتلا به سرطان معده باشند</a:t>
            </a:r>
            <a:r>
              <a:rPr lang="en-US" sz="2000" dirty="0">
                <a:solidFill>
                  <a:schemeClr val="dk1"/>
                </a:solidFill>
                <a:cs typeface="B Titr" pitchFamily="2" charset="-78"/>
              </a:rPr>
              <a:t>.</a:t>
            </a:r>
            <a:endParaRPr lang="fa-IR" sz="2000" dirty="0">
              <a:solidFill>
                <a:schemeClr val="dk1"/>
              </a:solidFill>
              <a:cs typeface="B Titr" pitchFamily="2" charset="-78"/>
            </a:endParaRPr>
          </a:p>
        </p:txBody>
      </p:sp>
    </p:spTree>
    <p:extLst>
      <p:ext uri="{BB962C8B-B14F-4D97-AF65-F5344CB8AC3E}">
        <p14:creationId xmlns:p14="http://schemas.microsoft.com/office/powerpoint/2010/main" val="40176817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19</TotalTime>
  <Words>907</Words>
  <Application>Microsoft Office PowerPoint</Application>
  <PresentationFormat>On-screen Show (4:3)</PresentationFormat>
  <Paragraphs>86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 Titr</vt:lpstr>
      <vt:lpstr>Calibri</vt:lpstr>
      <vt:lpstr>Century Gothic</vt:lpstr>
      <vt:lpstr>Tahoma</vt:lpstr>
      <vt:lpstr>Wingdings 2</vt:lpstr>
      <vt:lpstr>Austin</vt:lpstr>
      <vt:lpstr>آنچه باید دربارۀ سرطان معده بدانید</vt:lpstr>
      <vt:lpstr>PowerPoint Presentation</vt:lpstr>
      <vt:lpstr>آنچه باید دربارۀ سرطان معده بدانید.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Naier SadeghPourSaleh</dc:creator>
  <cp:lastModifiedBy>parvaneh farsad khoshbakht</cp:lastModifiedBy>
  <cp:revision>12</cp:revision>
  <dcterms:created xsi:type="dcterms:W3CDTF">2006-08-16T00:00:00Z</dcterms:created>
  <dcterms:modified xsi:type="dcterms:W3CDTF">2019-01-21T05:18:29Z</dcterms:modified>
</cp:coreProperties>
</file>